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6" r:id="rId6"/>
    <p:sldId id="263" r:id="rId7"/>
    <p:sldId id="267" r:id="rId8"/>
    <p:sldId id="259" r:id="rId9"/>
    <p:sldId id="260" r:id="rId10"/>
    <p:sldId id="258" r:id="rId11"/>
    <p:sldId id="268" r:id="rId12"/>
    <p:sldId id="269" r:id="rId13"/>
    <p:sldId id="270" r:id="rId14"/>
    <p:sldId id="271" r:id="rId15"/>
    <p:sldId id="272" r:id="rId16"/>
    <p:sldId id="261" r:id="rId17"/>
    <p:sldId id="262" r:id="rId18"/>
    <p:sldId id="273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A52"/>
    <a:srgbClr val="FF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8" autoAdjust="0"/>
    <p:restoredTop sz="79052" autoAdjust="0"/>
  </p:normalViewPr>
  <p:slideViewPr>
    <p:cSldViewPr snapToGrid="0">
      <p:cViewPr varScale="1">
        <p:scale>
          <a:sx n="67" d="100"/>
          <a:sy n="67" d="100"/>
        </p:scale>
        <p:origin x="1022" y="67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/>
            </a:lvl1pPr>
          </a:lstStyle>
          <a:p>
            <a:fld id="{B31CDEB5-FAD2-4E33-9E11-CA479063961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/>
            </a:lvl1pPr>
          </a:lstStyle>
          <a:p>
            <a:fld id="{33BC38D0-A671-4F87-9324-DA6DD7A0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/>
            </a:lvl1pPr>
          </a:lstStyle>
          <a:p>
            <a:fld id="{DFFF66A4-AB57-4DEF-86B9-01EA2C3FE62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1" tIns="47115" rIns="94231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31" tIns="47115" rIns="94231" bIns="471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/>
            </a:lvl1pPr>
          </a:lstStyle>
          <a:p>
            <a:fld id="{1FCD902D-5DC0-4CE7-BFA6-7F0D982D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7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16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4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1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6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D902D-5DC0-4CE7-BFA6-7F0D982DE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06DEE8-8BCD-4166-8955-11F0E4B0B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D26E490-2CED-4A47-B31A-82D459F3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5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4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2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88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47B34E-4C47-46EE-9161-9BD665925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77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BC3AD1-47C8-453E-A92D-B9F6E177D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EF6FF8-DFEA-43CA-949C-06149B3C5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4469DE3-A272-42A3-8010-66BE6CA43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861E1D9-1704-433B-B627-F18E8B32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9E7FCC-4011-4BBD-AEB1-D4D25DB64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2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A639558-A2A9-4EE6-9B45-0721B2A4F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5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F373B-7D28-43AA-A122-770CF22FA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7A7A-D0AD-4C30-B7A5-E884497A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65" r:id="rId7"/>
    <p:sldLayoutId id="2147483666" r:id="rId8"/>
    <p:sldLayoutId id="2147483667" r:id="rId9"/>
    <p:sldLayoutId id="2147483668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tonusd.net/Page/1002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6873" y="314037"/>
            <a:ext cx="456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850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312" y="775702"/>
            <a:ext cx="8154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2024-2025 </a:t>
            </a:r>
          </a:p>
          <a:p>
            <a:pPr algn="ctr"/>
            <a:r>
              <a:rPr lang="en-US" sz="4000" b="1" dirty="0" err="1"/>
              <a:t>Reunión</a:t>
            </a:r>
            <a:r>
              <a:rPr lang="en-US" sz="4000" b="1" dirty="0"/>
              <a:t> de Padres</a:t>
            </a:r>
          </a:p>
          <a:p>
            <a:pPr algn="ctr"/>
            <a:r>
              <a:rPr lang="en-US" sz="4000" b="1" dirty="0" err="1"/>
              <a:t>Título</a:t>
            </a:r>
            <a:r>
              <a:rPr lang="en-US" sz="4000" b="1" dirty="0"/>
              <a:t>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312" y="3682652"/>
            <a:ext cx="84049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</a:rPr>
              <a:t>A.A. Stagg High School</a:t>
            </a:r>
          </a:p>
          <a:p>
            <a:pPr lvl="0" algn="ctr"/>
            <a:endParaRPr lang="en-US" sz="3200" b="1" dirty="0">
              <a:solidFill>
                <a:srgbClr val="FF0000"/>
              </a:solidFill>
            </a:endParaRPr>
          </a:p>
          <a:p>
            <a:pPr lvl="0"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August 20, 2024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9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850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08" y="64790"/>
            <a:ext cx="9569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8500"/>
                </a:solidFill>
              </a:rPr>
              <a:t>PLAN ESCOLAR PARE EL RENDIMIENTO ESTUDIANTIL (SPSA)</a:t>
            </a:r>
            <a:endParaRPr lang="en-US" sz="4000" b="1" dirty="0">
              <a:solidFill>
                <a:srgbClr val="FF8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8" y="1372841"/>
            <a:ext cx="91189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2400" dirty="0">
                <a:solidFill>
                  <a:srgbClr val="FF8500"/>
                </a:solidFill>
              </a:rPr>
              <a:t>Evaluar anualmente los objetivos del programa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Evaluación integral de necesidades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Revisión de los datos del rendimiento escolar</a:t>
            </a:r>
          </a:p>
          <a:p>
            <a:r>
              <a:rPr lang="es-ES" altLang="en-US" sz="2400" dirty="0">
                <a:solidFill>
                  <a:srgbClr val="FF8500"/>
                </a:solidFill>
              </a:rPr>
              <a:t>Metas y estrategias para abordar las necesidades académicas de los estudiantes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Descripción de los programas básicos y suplementarios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Descripción de las estrategias e intervenciones de      instrucción para ayudar a los estudiantes con dificultades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Metas y estrategias para apoyar las necesidades académicas de los estudiantes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Necesidades y actividades profesionales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altLang="en-US" sz="2400" dirty="0">
                <a:solidFill>
                  <a:schemeClr val="bg1"/>
                </a:solidFill>
              </a:rPr>
              <a:t>Estrategias y actividades de participación de los padres</a:t>
            </a:r>
            <a:endParaRPr lang="en-US" altLang="en-US" sz="2400" dirty="0">
              <a:solidFill>
                <a:schemeClr val="bg1"/>
              </a:solidFill>
            </a:endParaRPr>
          </a:p>
          <a:p>
            <a:r>
              <a:rPr lang="es-ES" altLang="en-US" sz="2400" dirty="0">
                <a:solidFill>
                  <a:srgbClr val="FF8500"/>
                </a:solidFill>
              </a:rPr>
              <a:t>Alineación de recursos fiscales con estrategias</a:t>
            </a:r>
          </a:p>
          <a:p>
            <a:r>
              <a:rPr lang="en-US" altLang="en-US" sz="2400" dirty="0" err="1">
                <a:solidFill>
                  <a:srgbClr val="FF8500"/>
                </a:solidFill>
              </a:rPr>
              <a:t>Disponible</a:t>
            </a:r>
            <a:r>
              <a:rPr lang="en-US" altLang="en-US" sz="2400" dirty="0">
                <a:solidFill>
                  <a:srgbClr val="FF8500"/>
                </a:solidFill>
              </a:rPr>
              <a:t> </a:t>
            </a:r>
            <a:r>
              <a:rPr lang="en-US" altLang="en-US" sz="2400" dirty="0" err="1">
                <a:solidFill>
                  <a:srgbClr val="FF8500"/>
                </a:solidFill>
              </a:rPr>
              <a:t>electrónicamente</a:t>
            </a:r>
            <a:r>
              <a:rPr lang="en-US" altLang="en-US" sz="2400" dirty="0">
                <a:solidFill>
                  <a:srgbClr val="FF8500"/>
                </a:solidFill>
              </a:rPr>
              <a:t> </a:t>
            </a:r>
            <a:r>
              <a:rPr lang="en-US" altLang="en-US" sz="2400" dirty="0" err="1">
                <a:solidFill>
                  <a:srgbClr val="FF8500"/>
                </a:solidFill>
              </a:rPr>
              <a:t>en</a:t>
            </a:r>
            <a:r>
              <a:rPr lang="en-US" altLang="en-US" sz="2400" dirty="0">
                <a:solidFill>
                  <a:srgbClr val="FF8500"/>
                </a:solidFill>
              </a:rPr>
              <a:t>:</a:t>
            </a:r>
            <a:r>
              <a:rPr lang="en-US" altLang="en-US" sz="2200" dirty="0">
                <a:solidFill>
                  <a:srgbClr val="FF8500"/>
                </a:solidFill>
              </a:rPr>
              <a:t> </a:t>
            </a:r>
            <a:r>
              <a:rPr lang="en-US" altLang="en-US" sz="2200" dirty="0">
                <a:hlinkClick r:id="rId3"/>
              </a:rPr>
              <a:t>https://www.stocktonusd.net/Page/10028</a:t>
            </a:r>
            <a:endParaRPr lang="en-US" altLang="en-US" sz="2200" dirty="0">
              <a:solidFill>
                <a:srgbClr val="FF85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0093" y="425470"/>
            <a:ext cx="23674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en-US" b="1" dirty="0">
                <a:solidFill>
                  <a:srgbClr val="FF0000"/>
                </a:solidFill>
              </a:rPr>
              <a:t>SPSA </a:t>
            </a:r>
          </a:p>
          <a:p>
            <a:pPr algn="ctr" fontAlgn="auto"/>
            <a:r>
              <a:rPr lang="en-US" altLang="en-US" b="1" dirty="0">
                <a:solidFill>
                  <a:srgbClr val="FF0000"/>
                </a:solidFill>
              </a:rPr>
              <a:t>CUATRO </a:t>
            </a:r>
            <a:r>
              <a:rPr lang="en-US" altLang="en-US" b="1" dirty="0" err="1">
                <a:solidFill>
                  <a:srgbClr val="FF0000"/>
                </a:solidFill>
              </a:rPr>
              <a:t>acciones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requeridas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 fontAlgn="auto">
              <a:buClrTx/>
              <a:buFont typeface="Arial" panose="020B0604020202020204" pitchFamily="34" charset="0"/>
              <a:buChar char="•"/>
            </a:pPr>
            <a:r>
              <a:rPr lang="es-ES" altLang="en-US" b="1" dirty="0"/>
              <a:t>El SPSA debe ser desarrollado de manera significativa con el aporte de los padres.</a:t>
            </a:r>
          </a:p>
          <a:p>
            <a:pPr marL="285750" indent="-285750" fontAlgn="auto">
              <a:buClrTx/>
              <a:buFont typeface="Arial" panose="020B0604020202020204" pitchFamily="34" charset="0"/>
              <a:buChar char="•"/>
            </a:pPr>
            <a:r>
              <a:rPr lang="es-ES" altLang="en-US" b="1" dirty="0"/>
              <a:t>El SPSA debe ser compartido con ELAC, con la oportunidad que ELAC pueda de hacer recomendaciones.</a:t>
            </a:r>
          </a:p>
          <a:p>
            <a:pPr marL="285750" indent="-285750" fontAlgn="auto">
              <a:buClrTx/>
              <a:buFont typeface="Arial" panose="020B0604020202020204" pitchFamily="34" charset="0"/>
              <a:buChar char="•"/>
            </a:pPr>
            <a:r>
              <a:rPr lang="es-ES" altLang="en-US" b="1" dirty="0"/>
              <a:t>El SPSA debe ser aprobado por el Consejo Escolar.</a:t>
            </a:r>
          </a:p>
          <a:p>
            <a:pPr marL="285750" indent="-285750" fontAlgn="auto">
              <a:buClrTx/>
              <a:buFont typeface="Arial" panose="020B0604020202020204" pitchFamily="34" charset="0"/>
              <a:buChar char="•"/>
            </a:pPr>
            <a:r>
              <a:rPr lang="es-ES" altLang="en-US" b="1" dirty="0"/>
              <a:t>El SPSA debe ser aprobado por la mesa directiva del distrito.</a:t>
            </a:r>
          </a:p>
        </p:txBody>
      </p:sp>
    </p:spTree>
    <p:extLst>
      <p:ext uri="{BB962C8B-B14F-4D97-AF65-F5344CB8AC3E}">
        <p14:creationId xmlns:p14="http://schemas.microsoft.com/office/powerpoint/2010/main" val="112544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3117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03" y="338203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FONDOS DEL TÍTULO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504" y="1421870"/>
            <a:ext cx="93694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600" dirty="0"/>
              <a:t>Se les asignan fondos a las escuelas basado en el porcentaje de estudiantes que reciben almuerzo gratis o precio reducido.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600" dirty="0"/>
              <a:t>Las escuelas se clasifican de acuerdo a este porcentaje y reciben una cierta cantidad de dinero por estudiante.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600" dirty="0"/>
              <a:t>El uno por ciento del presupuesto total del Título I de la escuela es para actividades de participación de los</a:t>
            </a:r>
            <a:endParaRPr lang="en-US" altLang="en-US" sz="2600" dirty="0"/>
          </a:p>
          <a:p>
            <a:endParaRPr lang="en-US" altLang="en-US" sz="2600" dirty="0"/>
          </a:p>
          <a:p>
            <a:pPr algn="ctr"/>
            <a:r>
              <a:rPr lang="es-ES" sz="2600" b="1" dirty="0"/>
              <a:t>La asignación total del Título I</a:t>
            </a:r>
            <a:r>
              <a:rPr lang="en-US" sz="2600" b="1" dirty="0"/>
              <a:t>: </a:t>
            </a:r>
            <a:r>
              <a:rPr lang="en-US" sz="2600" b="1" i="1" dirty="0"/>
              <a:t>$</a:t>
            </a:r>
            <a:r>
              <a:rPr lang="en-US" sz="2600" b="1" i="1" dirty="0">
                <a:solidFill>
                  <a:schemeClr val="accent2">
                    <a:lumMod val="50000"/>
                  </a:schemeClr>
                </a:solidFill>
              </a:rPr>
              <a:t>644,495 </a:t>
            </a:r>
            <a:r>
              <a:rPr lang="en-US" sz="2600" b="1" i="1" u="sng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US" sz="2600" b="1" i="1" dirty="0">
                <a:solidFill>
                  <a:schemeClr val="accent2">
                    <a:lumMod val="50000"/>
                  </a:schemeClr>
                </a:solidFill>
              </a:rPr>
              <a:t> Title 1 Parent $9,864</a:t>
            </a:r>
            <a:endParaRPr lang="en-US" sz="26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593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3117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03" y="338203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NUESTRAS ESTRATEGIAS DE SPSA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203" y="1421870"/>
            <a:ext cx="42713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2600" dirty="0"/>
              <a:t>Meta 1 </a:t>
            </a:r>
            <a:endParaRPr lang="es-ES" altLang="en-US" sz="1600" dirty="0"/>
          </a:p>
          <a:p>
            <a:r>
              <a:rPr lang="es-ES" altLang="en-US" sz="1600" dirty="0"/>
              <a:t>Logro estudiantil</a:t>
            </a:r>
          </a:p>
          <a:p>
            <a:r>
              <a:rPr lang="es-ES" altLang="en-US" sz="1600" dirty="0"/>
              <a:t>Objetivo SMART de graduación:</a:t>
            </a:r>
          </a:p>
          <a:p>
            <a:r>
              <a:rPr lang="es-ES" altLang="en-US" sz="1600" dirty="0"/>
              <a:t>Para fines del año escolar 2024-2025, la tasa de graduación aumentará en un 5% para pasar a verde en el tablero de CA</a:t>
            </a:r>
          </a:p>
          <a:p>
            <a:r>
              <a:rPr lang="es-ES" altLang="en-US" sz="1600" dirty="0"/>
              <a:t>Objetivo SMART de universidad/carrera:</a:t>
            </a:r>
          </a:p>
          <a:p>
            <a:r>
              <a:rPr lang="es-ES" altLang="en-US" sz="1600" dirty="0"/>
              <a:t>Para fines del año escolar 2024-2025, la tasa de preparación universitaria/profesional aumentará en un 10 % para pasar a amarillo en el tablero de CA.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4476" y="1421870"/>
            <a:ext cx="5759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Meta 2: Ambientes de aprendizaje seguros y saludables:</a:t>
            </a:r>
          </a:p>
          <a:p>
            <a:r>
              <a:rPr lang="es-ES" dirty="0"/>
              <a:t>Proporcionar entornos de aprendizaje equitativos y saludables que mejoren el aprendizaje socioemocional y académico para todos los estudiantes que utilizan un Multi-</a:t>
            </a:r>
          </a:p>
          <a:p>
            <a:r>
              <a:rPr lang="es-ES" dirty="0"/>
              <a:t>Sistema Escalonado de Apoyos (MTSS).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9578" y="3051811"/>
            <a:ext cx="7302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Meta 3</a:t>
            </a:r>
          </a:p>
          <a:p>
            <a:r>
              <a:rPr lang="es-ES" sz="2000" dirty="0"/>
              <a:t>Asociaciones significativas</a:t>
            </a:r>
          </a:p>
          <a:p>
            <a:r>
              <a:rPr lang="es-ES" sz="2000" dirty="0"/>
              <a:t>Crear una cultura de inclusión y colaboración con las familias y las partes interesadas de la comunidad que construya asociaciones significativas enfocadas en</a:t>
            </a:r>
          </a:p>
          <a:p>
            <a:r>
              <a:rPr lang="es-ES" sz="2000" dirty="0"/>
              <a:t>aumentar el compromiso de los estudiantes y la participación de la familia y la comunidad en apoyo del desarrollo del liderazgo en todos los niveles.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34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83117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666" y="5073040"/>
            <a:ext cx="6976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POLÍTICA DE PARTICIPACIÓN DE LAS FAMILIAS Y LOS PADRES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45" y="519996"/>
            <a:ext cx="90819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/>
              <a:t>Cada escuela del Título I, en colaboración con los padres, debe preparar una política de participación de los padres y familias a nivel de su escuela.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altLang="en-US" sz="2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/>
              <a:t>La Política describe cómo la escuela involucrará a los padres de una manera significativa, continua y oportuna.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altLang="en-US" sz="2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/>
              <a:t>La Política también describe cómo participarán los padres en la planificación, revisión y mejoramiento del programa y las actividades del Título I de la escuela.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4841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3117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850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7887" y="5163313"/>
            <a:ext cx="6490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EL CONVENIO ENTRE LA ESCUELA Y LOS PADRES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550" y="720413"/>
            <a:ext cx="80547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>
                <a:solidFill>
                  <a:schemeClr val="bg1"/>
                </a:solidFill>
              </a:rPr>
              <a:t>El Convenio describe cómo la escuela y los padres comparten la responsabilidad del rendimiento de los estudiantes</a:t>
            </a:r>
            <a:endParaRPr lang="en-US" altLang="en-US" sz="2600" dirty="0">
              <a:solidFill>
                <a:schemeClr val="bg1"/>
              </a:solidFill>
            </a:endParaRPr>
          </a:p>
          <a:p>
            <a:endParaRPr lang="en-US" altLang="en-US" sz="26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>
                <a:solidFill>
                  <a:schemeClr val="bg1"/>
                </a:solidFill>
              </a:rPr>
              <a:t>Se desarrolla en la colaboración entre los padres, profesores y estudiantes</a:t>
            </a:r>
            <a:r>
              <a:rPr lang="en-US" altLang="en-US" sz="2600" dirty="0">
                <a:solidFill>
                  <a:schemeClr val="bg1"/>
                </a:solidFill>
              </a:rPr>
              <a:t>.</a:t>
            </a:r>
          </a:p>
          <a:p>
            <a:endParaRPr lang="en-US" altLang="en-US" sz="26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>
                <a:solidFill>
                  <a:schemeClr val="bg1"/>
                </a:solidFill>
              </a:rPr>
              <a:t>El Convenio se distribuye anualmente con la Título I política de participación de los padres y familias</a:t>
            </a:r>
          </a:p>
        </p:txBody>
      </p:sp>
    </p:spTree>
    <p:extLst>
      <p:ext uri="{BB962C8B-B14F-4D97-AF65-F5344CB8AC3E}">
        <p14:creationId xmlns:p14="http://schemas.microsoft.com/office/powerpoint/2010/main" val="339212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3117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03" y="338203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¿PREGUNTAS?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1326" y="1665962"/>
            <a:ext cx="79039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solidFill>
                <a:srgbClr val="FF0000"/>
              </a:solidFill>
            </a:endParaRPr>
          </a:p>
          <a:p>
            <a:pPr algn="ctr"/>
            <a:endParaRPr lang="en-US" sz="2600" dirty="0">
              <a:solidFill>
                <a:srgbClr val="FF0000"/>
              </a:solidFill>
            </a:endParaRPr>
          </a:p>
          <a:p>
            <a:pPr algn="ctr"/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Brett Toliver</a:t>
            </a:r>
          </a:p>
          <a:p>
            <a:pPr algn="ctr"/>
            <a:endParaRPr lang="en-US" sz="2600" dirty="0">
              <a:solidFill>
                <a:srgbClr val="FF0000"/>
              </a:solidFill>
            </a:endParaRPr>
          </a:p>
          <a:p>
            <a:pPr algn="ctr"/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(209) 933-7445</a:t>
            </a:r>
          </a:p>
          <a:p>
            <a:pPr algn="ctr"/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https://www.stocktonusd.net/Stagg</a:t>
            </a:r>
          </a:p>
        </p:txBody>
      </p:sp>
    </p:spTree>
    <p:extLst>
      <p:ext uri="{BB962C8B-B14F-4D97-AF65-F5344CB8AC3E}">
        <p14:creationId xmlns:p14="http://schemas.microsoft.com/office/powerpoint/2010/main" val="337949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9" y="864296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ORDEN DEL DÍA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030" y="1572182"/>
            <a:ext cx="9369468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600" dirty="0" err="1"/>
              <a:t>Resumen</a:t>
            </a:r>
            <a:r>
              <a:rPr lang="en-US" altLang="en-US" sz="2600" dirty="0"/>
              <a:t> del </a:t>
            </a:r>
            <a:r>
              <a:rPr lang="en-US" altLang="en-US" sz="2600" dirty="0" err="1"/>
              <a:t>Programa</a:t>
            </a:r>
            <a:r>
              <a:rPr lang="en-US" altLang="en-US" sz="2600" dirty="0"/>
              <a:t> del </a:t>
            </a:r>
            <a:r>
              <a:rPr lang="es-ES" altLang="en-US" sz="2600" dirty="0"/>
              <a:t>Título</a:t>
            </a:r>
            <a:r>
              <a:rPr lang="en-US" altLang="en-US" sz="2600" dirty="0"/>
              <a:t> I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n-US" sz="2600" dirty="0"/>
              <a:t>Derechos de los padres bajo el Título I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n-US" sz="2600" dirty="0"/>
              <a:t>Participación de los padres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n-US" sz="2600" dirty="0"/>
              <a:t>Datos de rendimiento escolar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n-US" sz="2600" dirty="0"/>
              <a:t>Plan Único para el Rendimiento Académico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n-US" sz="2600" dirty="0"/>
              <a:t>Fondos del Título I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n-US" sz="2600" dirty="0"/>
              <a:t>Título I política de participación de los padres y familias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s-ES" altLang="en-US" sz="2600" dirty="0"/>
              <a:t>El Convenio entre la Escuela y los Padres </a:t>
            </a:r>
          </a:p>
        </p:txBody>
      </p:sp>
    </p:spTree>
    <p:extLst>
      <p:ext uri="{BB962C8B-B14F-4D97-AF65-F5344CB8AC3E}">
        <p14:creationId xmlns:p14="http://schemas.microsoft.com/office/powerpoint/2010/main" val="313396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0691" y="247925"/>
            <a:ext cx="700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C2A52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781" y="438411"/>
            <a:ext cx="9131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¿QUÉ ES TÍTULO I?</a:t>
            </a:r>
          </a:p>
          <a:p>
            <a:endParaRPr lang="en-US" sz="4000" b="1" dirty="0"/>
          </a:p>
          <a:p>
            <a:r>
              <a:rPr lang="en-US" sz="40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81" y="3609584"/>
            <a:ext cx="913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OBJETIVOS DE TÍTULO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781" y="1265129"/>
            <a:ext cx="93068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Título I proporciona apoyo adicional académico y oportunidades de aprendizaje para los estudiantes.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programa está destinado a ayudar a garantizar que todos los estudiantes cumplan con las Normas Estatales de California.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417" y="4317470"/>
            <a:ext cx="93068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solidFill>
                  <a:schemeClr val="bg1"/>
                </a:solidFill>
              </a:rPr>
              <a:t>Aumentar</a:t>
            </a:r>
            <a:r>
              <a:rPr lang="en-US" altLang="en-US" sz="2600" dirty="0">
                <a:solidFill>
                  <a:schemeClr val="bg1"/>
                </a:solidFill>
              </a:rPr>
              <a:t> el </a:t>
            </a:r>
            <a:r>
              <a:rPr lang="en-US" altLang="en-US" sz="2600" dirty="0" err="1">
                <a:solidFill>
                  <a:schemeClr val="bg1"/>
                </a:solidFill>
              </a:rPr>
              <a:t>rendimiento</a:t>
            </a:r>
            <a:r>
              <a:rPr lang="en-US" altLang="en-US" sz="2600" dirty="0">
                <a:solidFill>
                  <a:schemeClr val="bg1"/>
                </a:solidFill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</a:rPr>
              <a:t>académico</a:t>
            </a:r>
            <a:endParaRPr lang="en-US" altLang="en-US" sz="2600" dirty="0">
              <a:solidFill>
                <a:schemeClr val="bg1"/>
              </a:solidFill>
            </a:endParaRP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n-US" sz="2600" dirty="0">
                <a:solidFill>
                  <a:schemeClr val="bg1"/>
                </a:solidFill>
              </a:rPr>
              <a:t>Proporcionar apoyo directo a la instrucción de los estudiantes</a:t>
            </a: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n-US" sz="2600" dirty="0">
                <a:solidFill>
                  <a:schemeClr val="bg1"/>
                </a:solidFill>
              </a:rPr>
              <a:t>Proveer desarrollo profesional para los maestros</a:t>
            </a: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n-US" sz="2600" dirty="0">
                <a:solidFill>
                  <a:schemeClr val="bg1"/>
                </a:solidFill>
              </a:rPr>
              <a:t>Promover la educación de los padres y la participación </a:t>
            </a:r>
          </a:p>
        </p:txBody>
      </p:sp>
    </p:spTree>
    <p:extLst>
      <p:ext uri="{BB962C8B-B14F-4D97-AF65-F5344CB8AC3E}">
        <p14:creationId xmlns:p14="http://schemas.microsoft.com/office/powerpoint/2010/main" val="103238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729" y="864296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DERECHOS DE LOS PADRES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030" y="1947963"/>
            <a:ext cx="93694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600" dirty="0" err="1"/>
              <a:t>Solicitar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reuniones</a:t>
            </a:r>
            <a:r>
              <a:rPr lang="en-US" altLang="en-US" sz="2600" dirty="0"/>
              <a:t> y </a:t>
            </a:r>
            <a:r>
              <a:rPr lang="en-US" altLang="en-US" sz="2600" dirty="0" err="1"/>
              <a:t>entrenamientos</a:t>
            </a:r>
            <a:endParaRPr lang="en-US" altLang="en-US" sz="2600" dirty="0"/>
          </a:p>
          <a:p>
            <a:endParaRPr lang="en-US" altLang="en-US" sz="2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/>
              <a:t>Revisar los datos de rendimiento de la escuela</a:t>
            </a:r>
          </a:p>
          <a:p>
            <a:endParaRPr lang="en-US" altLang="en-US" sz="2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/>
              <a:t>Revisar el plan de participación de los padres y de las actividades incluidas en el Plan Escolar para el Rendimiento Estudiantil (SPSA)</a:t>
            </a:r>
          </a:p>
          <a:p>
            <a:endParaRPr lang="en-US" altLang="en-US" sz="2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altLang="en-US" sz="2600" dirty="0"/>
              <a:t>Revisar y modificar el Título I política de participación de los padres y familias y el Convenio entre la Escuela y los Padres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22217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850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729" y="864296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PARTICIPACIÓN DE LOS PADRES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030" y="1947963"/>
            <a:ext cx="75531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2600" dirty="0">
                <a:solidFill>
                  <a:schemeClr val="bg1"/>
                </a:solidFill>
              </a:rPr>
              <a:t>El Consejo Escolar (SSC por sus siglas en inglés) ofrece a los padres la oportunidad de participar en el programa académico de la escuela.</a:t>
            </a:r>
          </a:p>
          <a:p>
            <a:endParaRPr lang="es-ES" altLang="en-US" sz="2600" dirty="0">
              <a:solidFill>
                <a:schemeClr val="bg1"/>
              </a:solidFill>
            </a:endParaRPr>
          </a:p>
          <a:p>
            <a:r>
              <a:rPr lang="es-ES" altLang="en-US" sz="2600" dirty="0">
                <a:solidFill>
                  <a:schemeClr val="bg1"/>
                </a:solidFill>
              </a:rPr>
              <a:t>El SSC desarrolla, monitorea y evalúa el Plan Escolar para el Rendimiento Estudiantil para implementar programas y servicios que apoyan a los estudiantes.</a:t>
            </a:r>
          </a:p>
          <a:p>
            <a:endParaRPr lang="es-ES" altLang="en-US" sz="2600" dirty="0">
              <a:solidFill>
                <a:schemeClr val="bg1"/>
              </a:solidFill>
            </a:endParaRPr>
          </a:p>
          <a:p>
            <a:r>
              <a:rPr lang="es-ES" altLang="en-US" sz="2600" dirty="0">
                <a:solidFill>
                  <a:schemeClr val="bg1"/>
                </a:solidFill>
              </a:rPr>
              <a:t>La colaboración entre (trabajando juntos) escuelas y familias es esencial para aumentar el rendimiento estudiantil.</a:t>
            </a:r>
            <a:endParaRPr lang="en-US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3117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03" y="338203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PARTICIPACIÓN DE LOS PADRES EN NUESTRA ESCUELA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4503" y="1421870"/>
            <a:ext cx="95949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2600" dirty="0"/>
              <a:t>Los padres participan en las siguientes actividades en nuestra escuela:</a:t>
            </a:r>
          </a:p>
          <a:p>
            <a:endParaRPr lang="en-US" alt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Parent/ Teacher Academic Conferences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FAFSA/Financial Aid Workshops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Parent Coffee Hour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Volunteer opportunities </a:t>
            </a:r>
            <a:r>
              <a:rPr lang="en-US" altLang="en-US" sz="2600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639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002" y="1478071"/>
            <a:ext cx="792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DATOS DE RENDIMIENTO ESCOLAR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296" y="3343735"/>
            <a:ext cx="2885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escuelas analizan el SBAC, ELPAC y iReady y revisan los datos de rendimiento de toda la escuela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2709" y="3356260"/>
            <a:ext cx="295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s-ES" altLang="en-US" dirty="0"/>
              <a:t>Los Datos de Rendimiento se utilizan  para alinear el plan de estudios con los estándares estatales para mejorar la instrucción.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30016" y="3457183"/>
            <a:ext cx="288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altLang="en-US" dirty="0"/>
              <a:t>Las escuela se ajustan a las prácticas de enseñanza basadas en las conclusiones de los datos de rendimiento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7250" y="5630624"/>
            <a:ext cx="648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2A52"/>
                </a:solidFill>
              </a:rPr>
              <a:t>SBAC - </a:t>
            </a:r>
            <a:r>
              <a:rPr lang="en-US" altLang="en-US" dirty="0" err="1">
                <a:solidFill>
                  <a:srgbClr val="0C2A52"/>
                </a:solidFill>
              </a:rPr>
              <a:t>Consorcio</a:t>
            </a:r>
            <a:r>
              <a:rPr lang="en-US" altLang="en-US" dirty="0">
                <a:solidFill>
                  <a:srgbClr val="0C2A52"/>
                </a:solidFill>
              </a:rPr>
              <a:t> de </a:t>
            </a:r>
            <a:r>
              <a:rPr lang="en-US" altLang="en-US" dirty="0" err="1">
                <a:solidFill>
                  <a:srgbClr val="0C2A52"/>
                </a:solidFill>
              </a:rPr>
              <a:t>Evaluación</a:t>
            </a:r>
            <a:r>
              <a:rPr lang="en-US" altLang="en-US" dirty="0">
                <a:solidFill>
                  <a:srgbClr val="0C2A52"/>
                </a:solidFill>
              </a:rPr>
              <a:t> </a:t>
            </a:r>
          </a:p>
          <a:p>
            <a:r>
              <a:rPr lang="en-US" dirty="0">
                <a:solidFill>
                  <a:srgbClr val="0C2A52"/>
                </a:solidFill>
              </a:rPr>
              <a:t>ELPAC - </a:t>
            </a:r>
            <a:r>
              <a:rPr lang="es-ES" dirty="0">
                <a:solidFill>
                  <a:srgbClr val="0C2A52"/>
                </a:solidFill>
              </a:rPr>
              <a:t>Evaluación de </a:t>
            </a:r>
            <a:r>
              <a:rPr lang="es-ES" dirty="0" err="1">
                <a:solidFill>
                  <a:srgbClr val="0C2A52"/>
                </a:solidFill>
              </a:rPr>
              <a:t>Dominino</a:t>
            </a:r>
            <a:r>
              <a:rPr lang="es-ES" dirty="0">
                <a:solidFill>
                  <a:srgbClr val="0C2A52"/>
                </a:solidFill>
              </a:rPr>
              <a:t> en el Idioma Inglés para California</a:t>
            </a:r>
            <a:endParaRPr lang="en-US" dirty="0">
              <a:solidFill>
                <a:srgbClr val="0C2A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7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3117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03" y="338203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DATOS DE RENDIMIENTO ESCOLAR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4504" y="1287244"/>
            <a:ext cx="93694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s-ES" altLang="en-US" sz="2600" dirty="0"/>
              <a:t>Se presentarán los siguientes datos de los logros: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s-ES" altLang="en-US" sz="2600" dirty="0"/>
              <a:t>El Consorcio de Evaluación de Inteligencia Equilibrada (SBAC) </a:t>
            </a: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n-US" sz="2600" dirty="0"/>
              <a:t>Ingles</a:t>
            </a:r>
            <a:endParaRPr lang="en-US" altLang="en-US" sz="2600" dirty="0"/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altLang="en-US" sz="2600" dirty="0"/>
              <a:t>Matemáticas</a:t>
            </a:r>
            <a:endParaRPr lang="en-US" altLang="en-US" sz="2600" dirty="0"/>
          </a:p>
          <a:p>
            <a:pPr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600" dirty="0"/>
          </a:p>
          <a:p>
            <a:pPr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altLang="en-US" sz="2600" dirty="0"/>
              <a:t>Evaluación de </a:t>
            </a:r>
            <a:r>
              <a:rPr lang="es-ES" altLang="en-US" sz="2600" dirty="0" err="1"/>
              <a:t>Dominino</a:t>
            </a:r>
            <a:r>
              <a:rPr lang="es-ES" altLang="en-US" sz="2600" dirty="0"/>
              <a:t> en el Idioma Inglés para California (ELPAC)</a:t>
            </a:r>
          </a:p>
          <a:p>
            <a:pPr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600" dirty="0"/>
          </a:p>
          <a:p>
            <a:pPr lvl="0">
              <a:buClr>
                <a:srgbClr val="5B9BD5">
                  <a:lumMod val="75000"/>
                </a:srgbClr>
              </a:buClr>
              <a:defRPr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College and career readiness assessments</a:t>
            </a:r>
          </a:p>
          <a:p>
            <a:pPr marL="914400" lvl="1" indent="-457200">
              <a:buClr>
                <a:srgbClr val="5B9BD5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PSAT</a:t>
            </a:r>
          </a:p>
          <a:p>
            <a:pPr marL="914400" lvl="1" indent="-457200">
              <a:buClr>
                <a:srgbClr val="5B9BD5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AP</a:t>
            </a:r>
          </a:p>
          <a:p>
            <a:pPr marL="914400" lvl="1" indent="-457200">
              <a:buClr>
                <a:srgbClr val="5B9BD5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ACT</a:t>
            </a:r>
          </a:p>
          <a:p>
            <a:pPr marL="914400" lvl="1" indent="-457200">
              <a:buClr>
                <a:srgbClr val="5B9BD5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rgbClr val="ED7D31">
                    <a:lumMod val="50000"/>
                  </a:srgbClr>
                </a:solidFill>
              </a:rPr>
              <a:t>SAT</a:t>
            </a:r>
          </a:p>
          <a:p>
            <a:pPr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84928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83117" y="6611779"/>
            <a:ext cx="2008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eorgia" panose="02040502050405020303" pitchFamily="18" charset="0"/>
              </a:rPr>
              <a:t>Stockton Unified School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03" y="338203"/>
            <a:ext cx="1157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PERFIL DE ESCUELA COMPRENSIVA</a:t>
            </a:r>
            <a:r>
              <a:rPr lang="es-ES" b="1" dirty="0"/>
              <a:t> </a:t>
            </a:r>
            <a:r>
              <a:rPr lang="es-ES" sz="2600" b="1" dirty="0"/>
              <a:t>(PRELIMINAR)</a:t>
            </a:r>
            <a:endParaRPr lang="en-US" sz="2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1339634"/>
            <a:ext cx="6842928" cy="5272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37" y="3153407"/>
            <a:ext cx="1729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C2A52"/>
                </a:solidFill>
              </a:rPr>
              <a:t>Copias impresas de Perfil de nuestro sitio de escuela de la escuela integral se han hecho disponibles.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80177" y="2951771"/>
            <a:ext cx="2432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8500"/>
                </a:solidFill>
              </a:rPr>
              <a:t>2019-2020 datos están preliminares.</a:t>
            </a:r>
          </a:p>
          <a:p>
            <a:endParaRPr lang="es-ES" dirty="0">
              <a:solidFill>
                <a:srgbClr val="FF8500"/>
              </a:solidFill>
            </a:endParaRPr>
          </a:p>
          <a:p>
            <a:r>
              <a:rPr lang="es-ES" dirty="0">
                <a:solidFill>
                  <a:srgbClr val="FF8500"/>
                </a:solidFill>
              </a:rPr>
              <a:t>Datos finales se prevén otoño/invierno 2020.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1B396-C13B-4B78-9226-556C062A9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521" y="1339634"/>
            <a:ext cx="7224656" cy="5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0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SUSD Powerpoint Deck" id="{939D9310-6041-43E0-8975-E9160470A4C9}" vid="{FCBF1A65-E312-49C3-816B-BA7FC8EED1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49e1f19-6eae-4e97-828d-1ea037f22a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470BA0FA1BF04AA4B8658B92FFB7D6" ma:contentTypeVersion="18" ma:contentTypeDescription="Create a new document." ma:contentTypeScope="" ma:versionID="adbde9865132bd730583e73abdbfc263">
  <xsd:schema xmlns:xsd="http://www.w3.org/2001/XMLSchema" xmlns:xs="http://www.w3.org/2001/XMLSchema" xmlns:p="http://schemas.microsoft.com/office/2006/metadata/properties" xmlns:ns3="c49e1f19-6eae-4e97-828d-1ea037f22a47" xmlns:ns4="516087e3-2837-4621-b426-22082678cb4d" targetNamespace="http://schemas.microsoft.com/office/2006/metadata/properties" ma:root="true" ma:fieldsID="78918bd0a1380986c088f30cf33ff068" ns3:_="" ns4:_="">
    <xsd:import namespace="c49e1f19-6eae-4e97-828d-1ea037f22a47"/>
    <xsd:import namespace="516087e3-2837-4621-b426-22082678cb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e1f19-6eae-4e97-828d-1ea037f22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087e3-2837-4621-b426-22082678c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3A3282-D6B9-400B-8593-0143F924E687}">
  <ds:schemaRefs>
    <ds:schemaRef ds:uri="http://purl.org/dc/elements/1.1/"/>
    <ds:schemaRef ds:uri="c49e1f19-6eae-4e97-828d-1ea037f22a47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16087e3-2837-4621-b426-22082678cb4d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2033B93-3A56-499D-A198-59F2617279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DE8015-8303-41D9-8D85-3E3F6C127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e1f19-6eae-4e97-828d-1ea037f22a47"/>
    <ds:schemaRef ds:uri="516087e3-2837-4621-b426-22082678c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Updated SUSD Powerpoint Deck</Template>
  <TotalTime>24</TotalTime>
  <Words>1107</Words>
  <Application>Microsoft Office PowerPoint</Application>
  <PresentationFormat>Widescreen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Stockton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Ashworth</dc:creator>
  <cp:lastModifiedBy>Brett Toliver</cp:lastModifiedBy>
  <cp:revision>37</cp:revision>
  <cp:lastPrinted>2024-08-13T15:44:10Z</cp:lastPrinted>
  <dcterms:created xsi:type="dcterms:W3CDTF">2019-07-22T22:39:01Z</dcterms:created>
  <dcterms:modified xsi:type="dcterms:W3CDTF">2024-08-13T15:45:54Z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0x010100E8470BA0FA1BF04AA4B8658B92FFB7D6</vt:lpwstr>
  </property>
</Properties>
</file>